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media/image51.png" ContentType="image/png"/>
  <Override PartName="/ppt/media/image9.jpeg" ContentType="image/jpeg"/>
  <Override PartName="/ppt/media/image1.jpeg" ContentType="image/jpeg"/>
  <Override PartName="/ppt/media/image38.png" ContentType="image/png"/>
  <Override PartName="/ppt/media/image2.jpeg" ContentType="image/jpeg"/>
  <Override PartName="/ppt/media/image55.jpeg" ContentType="image/jpeg"/>
  <Override PartName="/ppt/media/image3.jpeg" ContentType="image/jpeg"/>
  <Override PartName="/ppt/media/image56.jpeg" ContentType="image/jpeg"/>
  <Override PartName="/ppt/media/image4.jpeg" ContentType="image/jpeg"/>
  <Override PartName="/ppt/media/image5.jpeg" ContentType="image/jpeg"/>
  <Override PartName="/ppt/media/image41.png" ContentType="image/png"/>
  <Override PartName="/ppt/media/image8.jpeg" ContentType="image/jpeg"/>
  <Override PartName="/ppt/media/image34.jpeg" ContentType="image/jpeg"/>
  <Override PartName="/ppt/media/image26.gif" ContentType="image/gif"/>
  <Override PartName="/ppt/media/image6.png" ContentType="image/png"/>
  <Override PartName="/ppt/media/image7.jpeg" ContentType="image/jpeg"/>
  <Override PartName="/ppt/media/image29.jpeg" ContentType="image/jpeg"/>
  <Override PartName="/ppt/media/image10.png" ContentType="image/png"/>
  <Override PartName="/ppt/media/image11.jpeg" ContentType="image/jpeg"/>
  <Override PartName="/ppt/media/image12.png" ContentType="image/png"/>
  <Override PartName="/ppt/media/image46.jpeg" ContentType="image/jpeg"/>
  <Override PartName="/ppt/media/image13.png" ContentType="image/png"/>
  <Override PartName="/ppt/media/image14.jpeg" ContentType="image/jpeg"/>
  <Override PartName="/ppt/media/image39.png" ContentType="image/png"/>
  <Override PartName="/ppt/media/image15.jpeg" ContentType="image/jpeg"/>
  <Override PartName="/ppt/media/image16.png" ContentType="image/png"/>
  <Override PartName="/ppt/media/image24.jpeg" ContentType="image/jpeg"/>
  <Override PartName="/ppt/media/image17.png" ContentType="image/png"/>
  <Override PartName="/ppt/media/image18.png" ContentType="image/png"/>
  <Override PartName="/ppt/media/image19.jpeg" ContentType="image/jpeg"/>
  <Override PartName="/ppt/media/image20.jpeg" ContentType="image/jpeg"/>
  <Override PartName="/ppt/media/image54.png" ContentType="image/png"/>
  <Override PartName="/ppt/media/image21.jpeg" ContentType="image/jpeg"/>
  <Override PartName="/ppt/media/image22.jpeg" ContentType="image/jpeg"/>
  <Override PartName="/ppt/media/image23.jpeg" ContentType="image/jpeg"/>
  <Override PartName="/ppt/media/image25.jpeg" ContentType="image/jpeg"/>
  <Override PartName="/ppt/media/image27.jpeg" ContentType="image/jpeg"/>
  <Override PartName="/ppt/media/image28.jpeg" ContentType="image/jpeg"/>
  <Override PartName="/ppt/media/image30.png" ContentType="image/png"/>
  <Override PartName="/ppt/media/image42.png" ContentType="image/png"/>
  <Override PartName="/ppt/media/image31.jpeg" ContentType="image/jpeg"/>
  <Override PartName="/ppt/media/image52.png" ContentType="image/png"/>
  <Override PartName="/ppt/media/image32.jpeg" ContentType="image/jpeg"/>
  <Override PartName="/ppt/media/image33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40.jpeg" ContentType="image/jpeg"/>
  <Override PartName="/ppt/media/image50.png" ContentType="image/png"/>
  <Override PartName="/ppt/media/image43.jpeg" ContentType="image/jpeg"/>
  <Override PartName="/ppt/media/image44.jpeg" ContentType="image/jpeg"/>
  <Override PartName="/ppt/media/image45.jpeg" ContentType="image/jpeg"/>
  <Override PartName="/ppt/media/image47.jpeg" ContentType="image/jpeg"/>
  <Override PartName="/ppt/media/image48.jpeg" ContentType="image/jpeg"/>
  <Override PartName="/ppt/media/image49.png" ContentType="image/png"/>
  <Override PartName="/ppt/media/image5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160" cy="993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60583C4-E809-4600-87E9-3713E361AD94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tIns="91440" bIns="91440" anchor="ctr"/>
          <a:p>
            <a:r>
              <a:rPr b="0" lang="en-GB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8BD19C7-98C2-4F15-BAFA-952CB25B0B6F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2860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2860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b="0" lang="en-GB" sz="1400" spc="-1" strike="noStrike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DF971312-6B0B-41B8-AA22-891FF360410B}" type="datetime"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07/12/18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/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B0903D2-B8CC-4F7E-9FC8-5F30B462C1D5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GB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BAE2CC67-FCEF-42F3-9C3E-CD01EB9BE325}" type="datetime1"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07/12/2018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/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F176F03-B796-4EF6-9D3A-469B7E93AC90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F414DEF-F236-40E7-912E-B4B9D026A344}" type="slidenum">
              <a:rPr b="0" lang="en-GB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GB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549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latin typeface="Arial"/>
                <a:ea typeface="Arial"/>
              </a:rPr>
              <a:t>Title Text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ldNum"/>
          </p:nvPr>
        </p:nvSpPr>
        <p:spPr>
          <a:xfrm>
            <a:off x="8472600" y="4700880"/>
            <a:ext cx="548280" cy="317880"/>
          </a:xfrm>
          <a:prstGeom prst="rect">
            <a:avLst/>
          </a:prstGeom>
        </p:spPr>
        <p:txBody>
          <a:bodyPr tIns="91440" bIns="91440" anchor="ctr"/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Click to edit the outline text format</a:t>
            </a:r>
            <a:endParaRPr b="0" lang="en-GB" sz="1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latin typeface="Arial"/>
              </a:rPr>
              <a:t>Second Outline Level</a:t>
            </a:r>
            <a:endParaRPr b="0" lang="en-GB" sz="1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Arial"/>
              </a:rPr>
              <a:t>Third Outline Level</a:t>
            </a:r>
            <a:endParaRPr b="0" lang="en-GB" sz="1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latin typeface="Arial"/>
              </a:rPr>
              <a:t>Fourth Outline Level</a:t>
            </a:r>
            <a:endParaRPr b="0" lang="en-GB" sz="14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gif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0.png"/><Relationship Id="rId11" Type="http://schemas.openxmlformats.org/officeDocument/2006/relationships/image" Target="../media/image31.jpeg"/><Relationship Id="rId12" Type="http://schemas.openxmlformats.org/officeDocument/2006/relationships/image" Target="../media/image32.jpeg"/><Relationship Id="rId13" Type="http://schemas.openxmlformats.org/officeDocument/2006/relationships/image" Target="../media/image33.jpeg"/><Relationship Id="rId14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7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图片 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285120" y="1397520"/>
            <a:ext cx="8573760" cy="101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1" lang="en-GB" sz="4800" spc="-1" strike="noStrike">
                <a:solidFill>
                  <a:srgbClr val="00d765"/>
                </a:solidFill>
                <a:latin typeface="Arial"/>
                <a:ea typeface="Arial"/>
              </a:rPr>
              <a:t>Global Life Expectancy Analysis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029960" y="2408760"/>
            <a:ext cx="7083720" cy="20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ffffff"/>
                </a:solidFill>
                <a:latin typeface="Arial"/>
                <a:ea typeface="Arial"/>
              </a:rPr>
              <a:t>Group 5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Arial"/>
              </a:rPr>
              <a:t>Arda Cankat Bati</a:t>
            </a:r>
            <a:endParaRPr b="0" lang="en-GB" sz="2000" spc="-1" strike="noStrike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Arial"/>
              </a:rPr>
              <a:t>Qingyuan Jin</a:t>
            </a:r>
            <a:endParaRPr b="0" lang="en-GB" sz="2000" spc="-1" strike="noStrike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Arial"/>
              </a:rPr>
              <a:t>Weinan Li</a:t>
            </a:r>
            <a:endParaRPr b="0" lang="en-GB" sz="2000" spc="-1" strike="noStrike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Arial"/>
              </a:rPr>
              <a:t>Wei Zhang</a:t>
            </a:r>
            <a:endParaRPr b="0" lang="en-GB" sz="2000" spc="-1" strike="noStrike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图片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877320" y="2034000"/>
            <a:ext cx="35366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00b050"/>
                </a:solidFill>
                <a:latin typeface="Arial"/>
                <a:ea typeface="SimHei"/>
              </a:rPr>
              <a:t>Difference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329" name="图片 4" descr=""/>
          <p:cNvPicPr/>
          <p:nvPr/>
        </p:nvPicPr>
        <p:blipFill>
          <a:blip r:embed="rId2"/>
          <a:stretch/>
        </p:blipFill>
        <p:spPr>
          <a:xfrm>
            <a:off x="5292000" y="0"/>
            <a:ext cx="3851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323280" y="320040"/>
            <a:ext cx="6876720" cy="731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The huge gap in our world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4629240" y="1369080"/>
            <a:ext cx="388584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595959"/>
                </a:solidFill>
                <a:latin typeface="Arial"/>
                <a:ea typeface="Arial"/>
              </a:rPr>
              <a:t>The Top and Bottom 10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595959"/>
                </a:solidFill>
                <a:latin typeface="Arial"/>
                <a:ea typeface="Arial"/>
              </a:rPr>
              <a:t>People in the Top 10 countries averagely live 40 years longer than the bottom 10.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595959"/>
                </a:solidFill>
                <a:latin typeface="Arial"/>
                <a:ea typeface="Arial"/>
              </a:rPr>
              <a:t>In 2000, Japan had a life expectancy twice larger than that of Sierra Leone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2" name="内容占位符 8" descr=""/>
          <p:cNvPicPr/>
          <p:nvPr/>
        </p:nvPicPr>
        <p:blipFill>
          <a:blip r:embed="rId1"/>
          <a:stretch/>
        </p:blipFill>
        <p:spPr>
          <a:xfrm>
            <a:off x="628560" y="1531800"/>
            <a:ext cx="3885840" cy="293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628560" y="384840"/>
            <a:ext cx="26834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Why?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4629240" y="1369080"/>
            <a:ext cx="388584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595959"/>
                </a:solidFill>
                <a:latin typeface="Arial"/>
                <a:ea typeface="Arial"/>
              </a:rPr>
              <a:t>Higher BMI cause health problem?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595959"/>
                </a:solidFill>
                <a:latin typeface="Arial"/>
                <a:ea typeface="Arial"/>
              </a:rPr>
              <a:t>In poor countries, people don’t even have enough food.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628560" y="1739160"/>
            <a:ext cx="3656160" cy="4658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628560" y="3308040"/>
            <a:ext cx="858960" cy="114264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7" name="内容占位符 13" descr=""/>
          <p:cNvPicPr/>
          <p:nvPr/>
        </p:nvPicPr>
        <p:blipFill>
          <a:blip r:embed="rId1"/>
          <a:stretch/>
        </p:blipFill>
        <p:spPr>
          <a:xfrm>
            <a:off x="695880" y="1370160"/>
            <a:ext cx="3751560" cy="326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629240" y="1369080"/>
            <a:ext cx="388584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595959"/>
                </a:solidFill>
                <a:latin typeface="Arial"/>
                <a:ea typeface="Arial"/>
              </a:rPr>
              <a:t>Despite having similar coverage of some vaccines, poor countries are still suffering.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628560" y="384840"/>
            <a:ext cx="34754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Why?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1013040" y="1739160"/>
            <a:ext cx="2913120" cy="8323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1441800" y="3209400"/>
            <a:ext cx="2574000" cy="74376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内容占位符 13" descr=""/>
          <p:cNvPicPr/>
          <p:nvPr/>
        </p:nvPicPr>
        <p:blipFill>
          <a:blip r:embed="rId1"/>
          <a:stretch/>
        </p:blipFill>
        <p:spPr>
          <a:xfrm>
            <a:off x="628560" y="1375920"/>
            <a:ext cx="3885840" cy="325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图片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979920" y="1618560"/>
            <a:ext cx="3574800" cy="17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00b050"/>
                </a:solidFill>
                <a:latin typeface="Arial"/>
                <a:ea typeface="SimHei"/>
              </a:rPr>
              <a:t>Relevance</a:t>
            </a:r>
            <a:endParaRPr b="0" lang="en-GB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00b050"/>
                </a:solidFill>
                <a:latin typeface="Arial"/>
                <a:ea typeface="SimHei"/>
              </a:rPr>
              <a:t>Analysis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5949720" y="0"/>
            <a:ext cx="3202560" cy="515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7" name="图片 4" descr=""/>
          <p:cNvPicPr/>
          <p:nvPr/>
        </p:nvPicPr>
        <p:blipFill>
          <a:blip r:embed="rId2"/>
          <a:stretch/>
        </p:blipFill>
        <p:spPr>
          <a:xfrm rot="5400000">
            <a:off x="5440680" y="1023120"/>
            <a:ext cx="4221000" cy="281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695600" y="0"/>
            <a:ext cx="2195280" cy="312876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"/>
          <p:cNvSpPr/>
          <p:nvPr/>
        </p:nvSpPr>
        <p:spPr>
          <a:xfrm>
            <a:off x="0" y="1564560"/>
            <a:ext cx="1695240" cy="1562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"/>
          <p:cNvSpPr/>
          <p:nvPr/>
        </p:nvSpPr>
        <p:spPr>
          <a:xfrm>
            <a:off x="8479800" y="4854240"/>
            <a:ext cx="5641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350" spc="-1" strike="noStrike">
                <a:solidFill>
                  <a:srgbClr val="595959"/>
                </a:solidFill>
                <a:latin typeface="Simple-Line-Icons"/>
                <a:ea typeface="宋体"/>
              </a:rPr>
              <a:t> </a:t>
            </a:r>
            <a:endParaRPr b="0" lang="en-GB" sz="1350" spc="-1" strike="noStrike">
              <a:latin typeface="Arial"/>
            </a:endParaRPr>
          </a:p>
        </p:txBody>
      </p:sp>
      <p:pic>
        <p:nvPicPr>
          <p:cNvPr id="351" name="图片 2" descr=""/>
          <p:cNvPicPr/>
          <p:nvPr/>
        </p:nvPicPr>
        <p:blipFill>
          <a:blip r:embed="rId1"/>
          <a:stretch/>
        </p:blipFill>
        <p:spPr>
          <a:xfrm>
            <a:off x="0" y="1577520"/>
            <a:ext cx="1695240" cy="1523520"/>
          </a:xfrm>
          <a:prstGeom prst="rect">
            <a:avLst/>
          </a:prstGeom>
          <a:ln>
            <a:noFill/>
          </a:ln>
        </p:spPr>
      </p:pic>
      <p:pic>
        <p:nvPicPr>
          <p:cNvPr id="352" name="图片 4" descr=""/>
          <p:cNvPicPr/>
          <p:nvPr/>
        </p:nvPicPr>
        <p:blipFill>
          <a:blip r:embed="rId2"/>
          <a:stretch/>
        </p:blipFill>
        <p:spPr>
          <a:xfrm>
            <a:off x="5659560" y="1635120"/>
            <a:ext cx="1788480" cy="1519920"/>
          </a:xfrm>
          <a:prstGeom prst="rect">
            <a:avLst/>
          </a:prstGeom>
          <a:ln>
            <a:noFill/>
          </a:ln>
        </p:spPr>
      </p:pic>
      <p:pic>
        <p:nvPicPr>
          <p:cNvPr id="353" name="图片 6" descr=""/>
          <p:cNvPicPr/>
          <p:nvPr/>
        </p:nvPicPr>
        <p:blipFill>
          <a:blip r:embed="rId3"/>
          <a:stretch/>
        </p:blipFill>
        <p:spPr>
          <a:xfrm>
            <a:off x="13320" y="2160"/>
            <a:ext cx="1681920" cy="1458720"/>
          </a:xfrm>
          <a:prstGeom prst="rect">
            <a:avLst/>
          </a:prstGeom>
          <a:ln>
            <a:noFill/>
          </a:ln>
        </p:spPr>
      </p:pic>
      <p:pic>
        <p:nvPicPr>
          <p:cNvPr id="354" name="图片 8" descr=""/>
          <p:cNvPicPr/>
          <p:nvPr/>
        </p:nvPicPr>
        <p:blipFill>
          <a:blip r:embed="rId4"/>
          <a:stretch/>
        </p:blipFill>
        <p:spPr>
          <a:xfrm>
            <a:off x="3398400" y="3197520"/>
            <a:ext cx="2195280" cy="1870560"/>
          </a:xfrm>
          <a:prstGeom prst="rect">
            <a:avLst/>
          </a:prstGeom>
          <a:ln>
            <a:noFill/>
          </a:ln>
        </p:spPr>
      </p:pic>
      <p:pic>
        <p:nvPicPr>
          <p:cNvPr id="355" name="图片 10" descr=""/>
          <p:cNvPicPr/>
          <p:nvPr/>
        </p:nvPicPr>
        <p:blipFill>
          <a:blip r:embed="rId5"/>
          <a:stretch/>
        </p:blipFill>
        <p:spPr>
          <a:xfrm>
            <a:off x="50760" y="3197520"/>
            <a:ext cx="3251880" cy="1875960"/>
          </a:xfrm>
          <a:prstGeom prst="rect">
            <a:avLst/>
          </a:prstGeom>
          <a:ln>
            <a:noFill/>
          </a:ln>
        </p:spPr>
      </p:pic>
      <p:pic>
        <p:nvPicPr>
          <p:cNvPr id="356" name="图片 12" descr=""/>
          <p:cNvPicPr/>
          <p:nvPr/>
        </p:nvPicPr>
        <p:blipFill>
          <a:blip r:embed="rId6"/>
          <a:stretch/>
        </p:blipFill>
        <p:spPr>
          <a:xfrm>
            <a:off x="1903320" y="254520"/>
            <a:ext cx="1779480" cy="1067400"/>
          </a:xfrm>
          <a:prstGeom prst="rect">
            <a:avLst/>
          </a:prstGeom>
          <a:ln>
            <a:noFill/>
          </a:ln>
        </p:spPr>
      </p:pic>
      <p:pic>
        <p:nvPicPr>
          <p:cNvPr id="357" name="图片 14" descr=""/>
          <p:cNvPicPr/>
          <p:nvPr/>
        </p:nvPicPr>
        <p:blipFill>
          <a:blip r:embed="rId7"/>
          <a:stretch/>
        </p:blipFill>
        <p:spPr>
          <a:xfrm>
            <a:off x="2058840" y="1478520"/>
            <a:ext cx="1468440" cy="1524600"/>
          </a:xfrm>
          <a:prstGeom prst="rect">
            <a:avLst/>
          </a:prstGeom>
          <a:ln>
            <a:noFill/>
          </a:ln>
        </p:spPr>
      </p:pic>
      <p:pic>
        <p:nvPicPr>
          <p:cNvPr id="358" name="图片 16" descr=""/>
          <p:cNvPicPr/>
          <p:nvPr/>
        </p:nvPicPr>
        <p:blipFill>
          <a:blip r:embed="rId8"/>
          <a:stretch/>
        </p:blipFill>
        <p:spPr>
          <a:xfrm>
            <a:off x="7296480" y="117720"/>
            <a:ext cx="1747080" cy="1289160"/>
          </a:xfrm>
          <a:prstGeom prst="rect">
            <a:avLst/>
          </a:prstGeom>
          <a:ln>
            <a:noFill/>
          </a:ln>
        </p:spPr>
      </p:pic>
      <p:pic>
        <p:nvPicPr>
          <p:cNvPr id="359" name="图片 18" descr=""/>
          <p:cNvPicPr/>
          <p:nvPr/>
        </p:nvPicPr>
        <p:blipFill>
          <a:blip r:embed="rId9"/>
          <a:stretch/>
        </p:blipFill>
        <p:spPr>
          <a:xfrm>
            <a:off x="5659560" y="102600"/>
            <a:ext cx="1593720" cy="1491840"/>
          </a:xfrm>
          <a:prstGeom prst="rect">
            <a:avLst/>
          </a:prstGeom>
          <a:ln>
            <a:noFill/>
          </a:ln>
        </p:spPr>
      </p:pic>
      <p:pic>
        <p:nvPicPr>
          <p:cNvPr id="360" name="图片 20" descr=""/>
          <p:cNvPicPr/>
          <p:nvPr/>
        </p:nvPicPr>
        <p:blipFill>
          <a:blip r:embed="rId10"/>
          <a:stretch/>
        </p:blipFill>
        <p:spPr>
          <a:xfrm>
            <a:off x="7631640" y="1564560"/>
            <a:ext cx="1156680" cy="1043280"/>
          </a:xfrm>
          <a:prstGeom prst="rect">
            <a:avLst/>
          </a:prstGeom>
          <a:ln>
            <a:noFill/>
          </a:ln>
        </p:spPr>
      </p:pic>
      <p:pic>
        <p:nvPicPr>
          <p:cNvPr id="361" name="图片 22" descr=""/>
          <p:cNvPicPr/>
          <p:nvPr/>
        </p:nvPicPr>
        <p:blipFill>
          <a:blip r:embed="rId11"/>
          <a:stretch/>
        </p:blipFill>
        <p:spPr>
          <a:xfrm>
            <a:off x="3935880" y="101520"/>
            <a:ext cx="1657800" cy="1259640"/>
          </a:xfrm>
          <a:prstGeom prst="rect">
            <a:avLst/>
          </a:prstGeom>
          <a:ln>
            <a:noFill/>
          </a:ln>
        </p:spPr>
      </p:pic>
      <p:pic>
        <p:nvPicPr>
          <p:cNvPr id="362" name="图片 24" descr=""/>
          <p:cNvPicPr/>
          <p:nvPr/>
        </p:nvPicPr>
        <p:blipFill>
          <a:blip r:embed="rId12"/>
          <a:stretch/>
        </p:blipFill>
        <p:spPr>
          <a:xfrm>
            <a:off x="3935880" y="1695240"/>
            <a:ext cx="1649880" cy="1288440"/>
          </a:xfrm>
          <a:prstGeom prst="rect">
            <a:avLst/>
          </a:prstGeom>
          <a:ln>
            <a:noFill/>
          </a:ln>
        </p:spPr>
      </p:pic>
      <p:pic>
        <p:nvPicPr>
          <p:cNvPr id="363" name="图片 26" descr=""/>
          <p:cNvPicPr/>
          <p:nvPr/>
        </p:nvPicPr>
        <p:blipFill>
          <a:blip r:embed="rId13"/>
          <a:stretch/>
        </p:blipFill>
        <p:spPr>
          <a:xfrm>
            <a:off x="6891120" y="4006080"/>
            <a:ext cx="1114200" cy="1114200"/>
          </a:xfrm>
          <a:prstGeom prst="rect">
            <a:avLst/>
          </a:prstGeom>
          <a:ln>
            <a:noFill/>
          </a:ln>
        </p:spPr>
      </p:pic>
      <p:sp>
        <p:nvSpPr>
          <p:cNvPr id="364" name="CustomShape 4"/>
          <p:cNvSpPr/>
          <p:nvPr/>
        </p:nvSpPr>
        <p:spPr>
          <a:xfrm>
            <a:off x="5594040" y="3242880"/>
            <a:ext cx="36230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19 Features</a:t>
            </a:r>
            <a:endParaRPr b="0" lang="en-GB" sz="36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009800" y="504000"/>
            <a:ext cx="115020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PCA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432000" y="1998360"/>
            <a:ext cx="471312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b="1" lang="en-GB" sz="1800" spc="-1" strike="noStrike">
                <a:solidFill>
                  <a:srgbClr val="ffab40"/>
                </a:solidFill>
                <a:latin typeface="Arial"/>
                <a:ea typeface="Arial"/>
              </a:rPr>
              <a:t>Goal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ffab40"/>
                </a:solidFill>
                <a:latin typeface="Arial"/>
                <a:ea typeface="Arial"/>
              </a:rPr>
              <a:t>Select most relevant features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ffab40"/>
                </a:solidFill>
                <a:latin typeface="Arial"/>
                <a:ea typeface="Arial"/>
              </a:rPr>
              <a:t>Narrow down our target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4782240" y="1102680"/>
            <a:ext cx="3281760" cy="42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b="1" lang="en-GB" sz="1800" spc="-1" strike="noStrike">
                <a:solidFill>
                  <a:srgbClr val="059e4b"/>
                </a:solidFill>
                <a:latin typeface="Arial"/>
                <a:ea typeface="Arial"/>
              </a:rPr>
              <a:t>6 most relevant Feature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059e4b"/>
                </a:solidFill>
                <a:latin typeface="Arial"/>
                <a:ea typeface="Arial"/>
              </a:rPr>
              <a:t>GDP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059e4b"/>
                </a:solidFill>
                <a:latin typeface="Arial"/>
                <a:ea typeface="Arial"/>
              </a:rPr>
              <a:t>HIV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059e4b"/>
                </a:solidFill>
                <a:latin typeface="Arial"/>
                <a:ea typeface="Arial"/>
              </a:rPr>
              <a:t>Hepatitis B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059e4b"/>
                </a:solidFill>
                <a:latin typeface="Arial"/>
                <a:ea typeface="Arial"/>
              </a:rPr>
              <a:t>Adult Mortality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059e4b"/>
                </a:solidFill>
                <a:latin typeface="Arial"/>
                <a:ea typeface="Arial"/>
              </a:rPr>
              <a:t>Income resources</a:t>
            </a:r>
            <a:endParaRPr b="0" lang="en-GB" sz="18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059e4b"/>
                </a:solidFill>
                <a:latin typeface="Arial"/>
                <a:ea typeface="Arial"/>
              </a:rPr>
              <a:t>Schooling</a:t>
            </a:r>
            <a:endParaRPr b="0" lang="en-GB" sz="1800" spc="-1" strike="noStrike">
              <a:latin typeface="Arial"/>
            </a:endParaRPr>
          </a:p>
          <a:p>
            <a:pPr marL="114480">
              <a:lnSpc>
                <a:spcPct val="100000"/>
              </a:lnSpc>
              <a:spcBef>
                <a:spcPts val="1599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b="0" lang="en-GB" sz="1800" spc="-1" strike="noStrike">
              <a:latin typeface="Arial"/>
            </a:endParaRPr>
          </a:p>
          <a:p>
            <a:pPr marL="114480">
              <a:lnSpc>
                <a:spcPct val="100000"/>
              </a:lnSpc>
              <a:spcBef>
                <a:spcPts val="1599"/>
              </a:spcBef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209520" y="108720"/>
            <a:ext cx="115020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PCA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369" name="图片 7" descr=""/>
          <p:cNvPicPr/>
          <p:nvPr/>
        </p:nvPicPr>
        <p:blipFill>
          <a:blip r:embed="rId1"/>
          <a:stretch/>
        </p:blipFill>
        <p:spPr>
          <a:xfrm>
            <a:off x="2296440" y="108720"/>
            <a:ext cx="3326760" cy="2411280"/>
          </a:xfrm>
          <a:prstGeom prst="rect">
            <a:avLst/>
          </a:prstGeom>
          <a:ln>
            <a:noFill/>
          </a:ln>
        </p:spPr>
      </p:pic>
      <p:pic>
        <p:nvPicPr>
          <p:cNvPr id="370" name="图片 9" descr=""/>
          <p:cNvPicPr/>
          <p:nvPr/>
        </p:nvPicPr>
        <p:blipFill>
          <a:blip r:embed="rId2"/>
          <a:stretch/>
        </p:blipFill>
        <p:spPr>
          <a:xfrm>
            <a:off x="5685480" y="108720"/>
            <a:ext cx="3391200" cy="2462760"/>
          </a:xfrm>
          <a:prstGeom prst="rect">
            <a:avLst/>
          </a:prstGeom>
          <a:ln>
            <a:noFill/>
          </a:ln>
        </p:spPr>
      </p:pic>
      <p:pic>
        <p:nvPicPr>
          <p:cNvPr id="371" name="图片 10" descr=""/>
          <p:cNvPicPr/>
          <p:nvPr/>
        </p:nvPicPr>
        <p:blipFill>
          <a:blip r:embed="rId3"/>
          <a:stretch/>
        </p:blipFill>
        <p:spPr>
          <a:xfrm>
            <a:off x="5749920" y="2571840"/>
            <a:ext cx="3326760" cy="2365560"/>
          </a:xfrm>
          <a:prstGeom prst="rect">
            <a:avLst/>
          </a:prstGeom>
          <a:ln>
            <a:noFill/>
          </a:ln>
        </p:spPr>
      </p:pic>
      <p:pic>
        <p:nvPicPr>
          <p:cNvPr id="372" name="图片 11" descr=""/>
          <p:cNvPicPr/>
          <p:nvPr/>
        </p:nvPicPr>
        <p:blipFill>
          <a:blip r:embed="rId4"/>
          <a:stretch/>
        </p:blipFill>
        <p:spPr>
          <a:xfrm>
            <a:off x="2296440" y="2571840"/>
            <a:ext cx="3326760" cy="236556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5"/>
          <a:stretch/>
        </p:blipFill>
        <p:spPr>
          <a:xfrm>
            <a:off x="835200" y="1152000"/>
            <a:ext cx="964800" cy="79200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6"/>
          <a:stretch/>
        </p:blipFill>
        <p:spPr>
          <a:xfrm>
            <a:off x="936000" y="3096000"/>
            <a:ext cx="1008000" cy="98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图片 4" descr=""/>
          <p:cNvPicPr/>
          <p:nvPr/>
        </p:nvPicPr>
        <p:blipFill>
          <a:blip r:embed="rId1"/>
          <a:stretch/>
        </p:blipFill>
        <p:spPr>
          <a:xfrm>
            <a:off x="114840" y="1071720"/>
            <a:ext cx="4499640" cy="2999520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4914720" y="548640"/>
            <a:ext cx="3836520" cy="35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Larger spots, higher GDP/captia</a:t>
            </a:r>
            <a:endParaRPr b="0" lang="en-GB" sz="1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Life expectancy is positive relevant with GDP/cap</a:t>
            </a:r>
            <a:endParaRPr b="0" lang="en-GB" sz="1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Developed countries is richer than developing ones, so they have longer life</a:t>
            </a:r>
            <a:endParaRPr b="0" lang="en-GB" sz="1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Northern Europe countries</a:t>
            </a:r>
            <a:endParaRPr b="0" lang="en-GB" sz="1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Developing countries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840" y="225360"/>
            <a:ext cx="629316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Life Expectancy vs GDP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2"/>
          <a:stretch/>
        </p:blipFill>
        <p:spPr>
          <a:xfrm>
            <a:off x="7738200" y="2808000"/>
            <a:ext cx="525960" cy="432000"/>
          </a:xfrm>
          <a:prstGeom prst="rect">
            <a:avLst/>
          </a:prstGeom>
          <a:ln>
            <a:noFill/>
          </a:ln>
        </p:spPr>
      </p:pic>
      <p:pic>
        <p:nvPicPr>
          <p:cNvPr id="379" name="" descr=""/>
          <p:cNvPicPr/>
          <p:nvPr/>
        </p:nvPicPr>
        <p:blipFill>
          <a:blip r:embed="rId3"/>
          <a:stretch/>
        </p:blipFill>
        <p:spPr>
          <a:xfrm>
            <a:off x="7272000" y="3303720"/>
            <a:ext cx="485280" cy="44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图片 2" descr=""/>
          <p:cNvPicPr/>
          <p:nvPr/>
        </p:nvPicPr>
        <p:blipFill>
          <a:blip r:embed="rId1"/>
          <a:stretch/>
        </p:blipFill>
        <p:spPr>
          <a:xfrm>
            <a:off x="522000" y="2395800"/>
            <a:ext cx="3696120" cy="2464200"/>
          </a:xfrm>
          <a:prstGeom prst="rect">
            <a:avLst/>
          </a:prstGeom>
          <a:ln>
            <a:noFill/>
          </a:ln>
        </p:spPr>
      </p:pic>
      <p:pic>
        <p:nvPicPr>
          <p:cNvPr id="381" name="图片 5" descr=""/>
          <p:cNvPicPr/>
          <p:nvPr/>
        </p:nvPicPr>
        <p:blipFill>
          <a:blip r:embed="rId2"/>
          <a:stretch/>
        </p:blipFill>
        <p:spPr>
          <a:xfrm>
            <a:off x="2607480" y="36360"/>
            <a:ext cx="3614760" cy="2409480"/>
          </a:xfrm>
          <a:prstGeom prst="rect">
            <a:avLst/>
          </a:prstGeom>
          <a:ln>
            <a:noFill/>
          </a:ln>
        </p:spPr>
      </p:pic>
      <p:pic>
        <p:nvPicPr>
          <p:cNvPr id="382" name="图片 3" descr=""/>
          <p:cNvPicPr/>
          <p:nvPr/>
        </p:nvPicPr>
        <p:blipFill>
          <a:blip r:embed="rId3"/>
          <a:stretch/>
        </p:blipFill>
        <p:spPr>
          <a:xfrm>
            <a:off x="3946320" y="2472120"/>
            <a:ext cx="3614760" cy="2311560"/>
          </a:xfrm>
          <a:prstGeom prst="rect">
            <a:avLst/>
          </a:prstGeom>
          <a:ln>
            <a:noFill/>
          </a:ln>
        </p:spPr>
      </p:pic>
      <p:pic>
        <p:nvPicPr>
          <p:cNvPr id="383" name="图片 7" descr=""/>
          <p:cNvPicPr/>
          <p:nvPr/>
        </p:nvPicPr>
        <p:blipFill>
          <a:blip r:embed="rId4"/>
          <a:stretch/>
        </p:blipFill>
        <p:spPr>
          <a:xfrm>
            <a:off x="564120" y="1123560"/>
            <a:ext cx="1375200" cy="116856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280440" y="283320"/>
            <a:ext cx="18878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Vaccine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7059600" y="10080"/>
            <a:ext cx="1934640" cy="34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Roughly higher vaccine injection rate, higher life expectancy</a:t>
            </a:r>
            <a:endParaRPr b="0" lang="en-GB" sz="1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They have almost the same relevance</a:t>
            </a:r>
            <a:endParaRPr b="0" lang="en-GB" sz="14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Go with CDP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4" descr=""/>
          <p:cNvPicPr/>
          <p:nvPr/>
        </p:nvPicPr>
        <p:blipFill>
          <a:blip r:embed="rId1"/>
          <a:stretch/>
        </p:blipFill>
        <p:spPr>
          <a:xfrm>
            <a:off x="5328000" y="288000"/>
            <a:ext cx="3049920" cy="453564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795600" y="8521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"/>
          <p:cNvSpPr/>
          <p:nvPr/>
        </p:nvSpPr>
        <p:spPr>
          <a:xfrm>
            <a:off x="723960" y="876600"/>
            <a:ext cx="1496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480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Arial"/>
              </a:rPr>
              <a:t>Introduction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95600" y="14353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723960" y="1438200"/>
            <a:ext cx="3091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Arial"/>
              </a:rPr>
              <a:t>Dataset Overview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795600" y="201888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723960" y="2021760"/>
            <a:ext cx="2034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Arial"/>
              </a:rPr>
              <a:t>Motivation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795600" y="263844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Arial"/>
              </a:rPr>
              <a:t>Differences between countries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701640" y="2674080"/>
            <a:ext cx="2321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9"/>
          <p:cNvSpPr/>
          <p:nvPr/>
        </p:nvSpPr>
        <p:spPr>
          <a:xfrm>
            <a:off x="795600" y="32569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0"/>
          <p:cNvSpPr/>
          <p:nvPr/>
        </p:nvSpPr>
        <p:spPr>
          <a:xfrm>
            <a:off x="720000" y="3259080"/>
            <a:ext cx="2321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Arial"/>
              </a:rPr>
              <a:t>Relevance Analysis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795600" y="216000"/>
            <a:ext cx="17564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SimHei"/>
              </a:rPr>
              <a:t>OUTLINE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795600" y="43855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723960" y="3873600"/>
            <a:ext cx="14965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792000" y="3802680"/>
            <a:ext cx="33836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Arial"/>
                <a:ea typeface="Arial"/>
              </a:rPr>
              <a:t>Change through years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图片 3" descr=""/>
          <p:cNvPicPr/>
          <p:nvPr/>
        </p:nvPicPr>
        <p:blipFill>
          <a:blip r:embed="rId1"/>
          <a:stretch/>
        </p:blipFill>
        <p:spPr>
          <a:xfrm>
            <a:off x="0" y="-18000"/>
            <a:ext cx="9143640" cy="51609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747000" y="1279080"/>
            <a:ext cx="3992400" cy="25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00b050"/>
                </a:solidFill>
                <a:latin typeface="Arial"/>
                <a:ea typeface="SimHei"/>
              </a:rPr>
              <a:t>Change</a:t>
            </a:r>
            <a:endParaRPr b="0" lang="en-GB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00b050"/>
                </a:solidFill>
                <a:latin typeface="Arial"/>
                <a:ea typeface="SimHei"/>
              </a:rPr>
              <a:t>through the</a:t>
            </a:r>
            <a:endParaRPr b="0" lang="en-GB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00b050"/>
                </a:solidFill>
                <a:latin typeface="Arial"/>
                <a:ea typeface="SimHei"/>
              </a:rPr>
              <a:t>years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5941080" y="-18000"/>
            <a:ext cx="3202560" cy="51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0" name="图片 6" descr=""/>
          <p:cNvPicPr/>
          <p:nvPr/>
        </p:nvPicPr>
        <p:blipFill>
          <a:blip r:embed="rId2"/>
          <a:stretch/>
        </p:blipFill>
        <p:spPr>
          <a:xfrm>
            <a:off x="6359760" y="1112760"/>
            <a:ext cx="2365560" cy="291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bbbb2new pie chart .png" descr=""/>
          <p:cNvPicPr/>
          <p:nvPr/>
        </p:nvPicPr>
        <p:blipFill>
          <a:blip r:embed="rId1"/>
          <a:stretch/>
        </p:blipFill>
        <p:spPr>
          <a:xfrm>
            <a:off x="174600" y="0"/>
            <a:ext cx="8574120" cy="5143320"/>
          </a:xfrm>
          <a:prstGeom prst="rect">
            <a:avLst/>
          </a:prstGeom>
          <a:ln w="12600">
            <a:noFill/>
          </a:ln>
        </p:spPr>
      </p:pic>
      <p:pic>
        <p:nvPicPr>
          <p:cNvPr id="392" name="" descr=""/>
          <p:cNvPicPr/>
          <p:nvPr/>
        </p:nvPicPr>
        <p:blipFill>
          <a:blip r:embed="rId2"/>
          <a:stretch/>
        </p:blipFill>
        <p:spPr>
          <a:xfrm>
            <a:off x="6422760" y="1080000"/>
            <a:ext cx="1209240" cy="97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394" name="bbb2Top10 Countries.png" descr=""/>
          <p:cNvPicPr/>
          <p:nvPr/>
        </p:nvPicPr>
        <p:blipFill>
          <a:blip r:embed="rId1"/>
          <a:stretch/>
        </p:blipFill>
        <p:spPr>
          <a:xfrm>
            <a:off x="1245960" y="522360"/>
            <a:ext cx="6236280" cy="40986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bbb new doublebar111.png" descr=""/>
          <p:cNvPicPr/>
          <p:nvPr/>
        </p:nvPicPr>
        <p:blipFill>
          <a:blip r:embed="rId1"/>
          <a:stretch/>
        </p:blipFill>
        <p:spPr>
          <a:xfrm>
            <a:off x="1424520" y="685080"/>
            <a:ext cx="6118560" cy="41241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397" name="bbb doublebar no GDP.png" descr=""/>
          <p:cNvPicPr/>
          <p:nvPr/>
        </p:nvPicPr>
        <p:blipFill>
          <a:blip r:embed="rId1"/>
          <a:stretch/>
        </p:blipFill>
        <p:spPr>
          <a:xfrm>
            <a:off x="1778040" y="489960"/>
            <a:ext cx="5587560" cy="41630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bbbtop10overall bar.png" descr=""/>
          <p:cNvPicPr/>
          <p:nvPr/>
        </p:nvPicPr>
        <p:blipFill>
          <a:blip r:embed="rId1"/>
          <a:stretch/>
        </p:blipFill>
        <p:spPr>
          <a:xfrm>
            <a:off x="481320" y="699480"/>
            <a:ext cx="5257800" cy="42051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图片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1" name="CustomShape 2"/>
          <p:cNvSpPr/>
          <p:nvPr/>
        </p:nvSpPr>
        <p:spPr>
          <a:xfrm>
            <a:off x="2612880" y="2034000"/>
            <a:ext cx="391788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00bf5b"/>
                </a:solidFill>
                <a:latin typeface="Arial"/>
                <a:ea typeface="SimHei"/>
              </a:rPr>
              <a:t>Conclusion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383760" y="1152000"/>
            <a:ext cx="8184240" cy="3806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127080">
              <a:lnSpc>
                <a:spcPct val="115000"/>
              </a:lnSpc>
              <a:spcBef>
                <a:spcPts val="1599"/>
              </a:spcBef>
            </a:pPr>
            <a:r>
              <a:rPr b="0" lang="en-GB" sz="2000" spc="-1" strike="noStrike">
                <a:solidFill>
                  <a:srgbClr val="595959"/>
                </a:solidFill>
                <a:latin typeface="Arial"/>
                <a:ea typeface="Arial"/>
              </a:rPr>
              <a:t>1. Features that affected life exp. The most in general were GPD, Adult Mortality and HIV / Hepitatis B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127080">
              <a:lnSpc>
                <a:spcPct val="115000"/>
              </a:lnSpc>
              <a:spcBef>
                <a:spcPts val="1599"/>
              </a:spcBef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127080">
              <a:lnSpc>
                <a:spcPct val="115000"/>
              </a:lnSpc>
              <a:spcBef>
                <a:spcPts val="1599"/>
              </a:spcBef>
            </a:pPr>
            <a:r>
              <a:rPr b="0" lang="en-GB" sz="2000" spc="-1" strike="noStrike">
                <a:solidFill>
                  <a:srgbClr val="595959"/>
                </a:solidFill>
                <a:latin typeface="Arial"/>
                <a:ea typeface="Arial"/>
              </a:rPr>
              <a:t>2. For countries that want to rapidly increase their life expectancy, HIV, income and adult mortality are the most significant features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127080">
              <a:lnSpc>
                <a:spcPct val="115000"/>
              </a:lnSpc>
              <a:spcBef>
                <a:spcPts val="1599"/>
              </a:spcBef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127080">
              <a:lnSpc>
                <a:spcPct val="115000"/>
              </a:lnSpc>
              <a:spcBef>
                <a:spcPts val="1599"/>
              </a:spcBef>
            </a:pPr>
            <a:r>
              <a:rPr b="0" lang="en-GB" sz="2000" spc="-1" strike="noStrike">
                <a:solidFill>
                  <a:srgbClr val="595959"/>
                </a:solidFill>
                <a:latin typeface="Arial"/>
                <a:ea typeface="Arial"/>
              </a:rPr>
              <a:t>3. More research can be done into underlining relations between the features, especially for GDP per capita.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570240" y="295560"/>
            <a:ext cx="266976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Conclusion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图片 3" descr=""/>
          <p:cNvPicPr/>
          <p:nvPr/>
        </p:nvPicPr>
        <p:blipFill>
          <a:blip r:embed="rId1"/>
          <a:stretch/>
        </p:blipFill>
        <p:spPr>
          <a:xfrm>
            <a:off x="0" y="-2124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2447640" y="2034000"/>
            <a:ext cx="42483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00a933"/>
                </a:solidFill>
                <a:latin typeface="Arial"/>
                <a:ea typeface="SimHei"/>
              </a:rPr>
              <a:t>THANK YOU</a:t>
            </a:r>
            <a:endParaRPr b="0" lang="en-GB" sz="5400" spc="-1" strike="noStrike">
              <a:solidFill>
                <a:srgbClr val="00a9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图片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98" name="CustomShape 2"/>
          <p:cNvSpPr/>
          <p:nvPr/>
        </p:nvSpPr>
        <p:spPr>
          <a:xfrm>
            <a:off x="2479320" y="2034000"/>
            <a:ext cx="41846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00bf5b"/>
                </a:solidFill>
                <a:latin typeface="Arial"/>
                <a:ea typeface="SimHei"/>
              </a:rPr>
              <a:t>Introduction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2" descr=""/>
          <p:cNvPicPr/>
          <p:nvPr/>
        </p:nvPicPr>
        <p:blipFill>
          <a:blip r:embed="rId1"/>
          <a:stretch/>
        </p:blipFill>
        <p:spPr>
          <a:xfrm>
            <a:off x="4680000" y="2232000"/>
            <a:ext cx="4181040" cy="244764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216000" y="330480"/>
            <a:ext cx="300276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Introduction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216000" y="1451520"/>
            <a:ext cx="7127640" cy="337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Life Expectancy:</a:t>
            </a:r>
            <a:r>
              <a:rPr b="0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 The average period that a person may expect to live.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Problem: affected by too many variables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Harder to analyse for individuals, more 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predictable for groups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Selecting variables that apply in general is 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the key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360000" y="340560"/>
            <a:ext cx="202572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Dataset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303" name="Picture 5" descr=""/>
          <p:cNvPicPr/>
          <p:nvPr/>
        </p:nvPicPr>
        <p:blipFill>
          <a:blip r:embed="rId1"/>
          <a:stretch/>
        </p:blipFill>
        <p:spPr>
          <a:xfrm>
            <a:off x="5760000" y="227160"/>
            <a:ext cx="2742480" cy="2508480"/>
          </a:xfrm>
          <a:prstGeom prst="rect">
            <a:avLst/>
          </a:prstGeom>
          <a:ln>
            <a:noFill/>
          </a:ln>
        </p:spPr>
      </p:pic>
      <p:pic>
        <p:nvPicPr>
          <p:cNvPr id="304" name="图片 338" descr=""/>
          <p:cNvPicPr/>
          <p:nvPr/>
        </p:nvPicPr>
        <p:blipFill>
          <a:blip r:embed="rId2"/>
          <a:stretch/>
        </p:blipFill>
        <p:spPr>
          <a:xfrm>
            <a:off x="6120000" y="2808000"/>
            <a:ext cx="2379960" cy="204300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360360" y="1318680"/>
            <a:ext cx="5255640" cy="343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Garamond"/>
                <a:ea typeface="Arial"/>
              </a:rPr>
              <a:t>Dataset taken from kaggle.com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Garamond"/>
                <a:ea typeface="Arial"/>
              </a:rPr>
              <a:t>Generated from the World Health Organization website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Garamond"/>
                <a:ea typeface="Arial"/>
              </a:rPr>
              <a:t>193 countries, 21 Features, between 2000 – 2015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Garamond"/>
                <a:ea typeface="Arial"/>
              </a:rPr>
              <a:t>Features: Economical, Physical, Diseases etc.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Garamond"/>
                <a:ea typeface="Arial"/>
              </a:rPr>
              <a:t>Some incomplete points, required more cleaning than normal</a:t>
            </a:r>
            <a:endParaRPr b="0" lang="en-GB" sz="20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图片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1085760" y="2034000"/>
            <a:ext cx="36129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00bf5b"/>
                </a:solidFill>
                <a:latin typeface="Arial"/>
                <a:ea typeface="SimHei"/>
              </a:rPr>
              <a:t>Motivation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309" name="图片 7" descr=""/>
          <p:cNvPicPr/>
          <p:nvPr/>
        </p:nvPicPr>
        <p:blipFill>
          <a:blip r:embed="rId2"/>
          <a:stretch/>
        </p:blipFill>
        <p:spPr>
          <a:xfrm>
            <a:off x="5657760" y="0"/>
            <a:ext cx="348588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7" descr=""/>
          <p:cNvPicPr/>
          <p:nvPr/>
        </p:nvPicPr>
        <p:blipFill>
          <a:blip r:embed="rId1"/>
          <a:stretch/>
        </p:blipFill>
        <p:spPr>
          <a:xfrm>
            <a:off x="490680" y="1302840"/>
            <a:ext cx="711000" cy="280656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204480" y="4104000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2a6099"/>
                </a:solidFill>
                <a:latin typeface="Garamond"/>
                <a:ea typeface="Arial"/>
              </a:rPr>
              <a:t> </a:t>
            </a:r>
            <a:r>
              <a:rPr b="0" lang="en-GB" sz="1800" spc="-1" strike="noStrike">
                <a:solidFill>
                  <a:srgbClr val="2a6099"/>
                </a:solidFill>
                <a:latin typeface="Garamond"/>
                <a:ea typeface="Arial"/>
              </a:rPr>
              <a:t>in years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12" name="图片 342" descr=""/>
          <p:cNvPicPr/>
          <p:nvPr/>
        </p:nvPicPr>
        <p:blipFill>
          <a:blip r:embed="rId2"/>
          <a:stretch/>
        </p:blipFill>
        <p:spPr>
          <a:xfrm>
            <a:off x="1212480" y="360000"/>
            <a:ext cx="7931160" cy="4773240"/>
          </a:xfrm>
          <a:prstGeom prst="rect">
            <a:avLst/>
          </a:prstGeom>
          <a:ln>
            <a:noFill/>
          </a:ln>
        </p:spPr>
      </p:pic>
      <p:sp>
        <p:nvSpPr>
          <p:cNvPr id="313" name="CustomShape 2"/>
          <p:cNvSpPr/>
          <p:nvPr/>
        </p:nvSpPr>
        <p:spPr>
          <a:xfrm>
            <a:off x="3240000" y="147240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2a6099"/>
                </a:solidFill>
                <a:latin typeface="Garamond"/>
                <a:ea typeface="Arial"/>
              </a:rPr>
              <a:t>Life Expectancy in the year 2000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7" descr=""/>
          <p:cNvPicPr/>
          <p:nvPr/>
        </p:nvPicPr>
        <p:blipFill>
          <a:blip r:embed="rId1"/>
          <a:stretch/>
        </p:blipFill>
        <p:spPr>
          <a:xfrm>
            <a:off x="490680" y="1302840"/>
            <a:ext cx="711000" cy="2806560"/>
          </a:xfrm>
          <a:prstGeom prst="rect">
            <a:avLst/>
          </a:prstGeom>
          <a:ln>
            <a:noFill/>
          </a:ln>
        </p:spPr>
      </p:pic>
      <p:pic>
        <p:nvPicPr>
          <p:cNvPr id="315" name="图片 345" descr=""/>
          <p:cNvPicPr/>
          <p:nvPr/>
        </p:nvPicPr>
        <p:blipFill>
          <a:blip r:embed="rId2"/>
          <a:stretch/>
        </p:blipFill>
        <p:spPr>
          <a:xfrm>
            <a:off x="1224000" y="309960"/>
            <a:ext cx="7415640" cy="4715640"/>
          </a:xfrm>
          <a:prstGeom prst="rect">
            <a:avLst/>
          </a:prstGeom>
          <a:ln>
            <a:noFill/>
          </a:ln>
        </p:spPr>
      </p:pic>
      <p:sp>
        <p:nvSpPr>
          <p:cNvPr id="316" name="CustomShape 1"/>
          <p:cNvSpPr/>
          <p:nvPr/>
        </p:nvSpPr>
        <p:spPr>
          <a:xfrm>
            <a:off x="204480" y="4106160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2a6099"/>
                </a:solidFill>
                <a:latin typeface="Garamond"/>
                <a:ea typeface="Arial"/>
              </a:rPr>
              <a:t> </a:t>
            </a:r>
            <a:r>
              <a:rPr b="0" lang="en-GB" sz="1800" spc="-1" strike="noStrike">
                <a:solidFill>
                  <a:srgbClr val="2a6099"/>
                </a:solidFill>
                <a:latin typeface="Garamond"/>
                <a:ea typeface="Arial"/>
              </a:rPr>
              <a:t>in years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240000" y="144000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2a6099"/>
                </a:solidFill>
                <a:latin typeface="Garamond"/>
                <a:ea typeface="Arial"/>
              </a:rPr>
              <a:t>Life Expectancy in the year 2015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00880" y="288000"/>
            <a:ext cx="256680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b050"/>
                </a:solidFill>
                <a:latin typeface="Arial"/>
                <a:ea typeface="Arial"/>
              </a:rPr>
              <a:t>Motivation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319" name="图片 349" descr=""/>
          <p:cNvPicPr/>
          <p:nvPr/>
        </p:nvPicPr>
        <p:blipFill>
          <a:blip r:embed="rId1"/>
          <a:stretch/>
        </p:blipFill>
        <p:spPr>
          <a:xfrm>
            <a:off x="5760360" y="216360"/>
            <a:ext cx="2832480" cy="471096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84960" y="1453680"/>
            <a:ext cx="5627160" cy="4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Big difference between the countries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144000" y="1944000"/>
            <a:ext cx="51987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What features play a major role in this difference?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114840" y="2016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5"/>
          <p:cNvSpPr/>
          <p:nvPr/>
        </p:nvSpPr>
        <p:spPr>
          <a:xfrm>
            <a:off x="200880" y="3344400"/>
            <a:ext cx="5198760" cy="68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How can we keep it up?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How can the lower life exp. countries do better?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216000" y="4248000"/>
            <a:ext cx="77637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7"/>
          <p:cNvSpPr/>
          <p:nvPr/>
        </p:nvSpPr>
        <p:spPr>
          <a:xfrm>
            <a:off x="114840" y="2808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Garamond"/>
                <a:ea typeface="Arial"/>
              </a:rPr>
              <a:t>Overall increasing life expectancy from 2000 to 2015</a:t>
            </a:r>
            <a:endParaRPr b="0" lang="en-GB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</TotalTime>
  <Application>LibreOffice/6.1.2.1$Windows_X86_64 LibreOffice_project/65905a128db06ba48db947242809d14d3f9a93fe</Application>
  <Words>393</Words>
  <Paragraphs>105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2018-12-07T12:28:14Z</dcterms:modified>
  <cp:revision>58</cp:revision>
  <dc:subject/>
  <dc:title>Density Experiment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全屏显示(16:9)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